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0" r:id="rId2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0" Type="http://schemas.openxmlformats.org/officeDocument/2006/relationships/slide" Target="slides/slide13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4E5345B-6178-FEAD-D434-4818ABDE873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862ED8-79AB-4439-A59A-A4117465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3BCE0FAA-8FA1-2185-14F0-15BC8E98845E}"/>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56D49EB9-91E3-A839-9E7E-9653283CFE5B}"/>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Read product labels: Labels convey information about the degree of hazard associated with a particular product. For example, </a:t>
            </a:r>
          </a:p>
          <a:p>
            <a:pPr>
              <a:buFontTx/>
              <a:buChar char="•"/>
            </a:pPr>
            <a:r>
              <a:rPr lang="en-US" altLang="zh-CN">
                <a:ea typeface="宋体" panose="02010600030101010101" pitchFamily="2" charset="-122"/>
              </a:rPr>
              <a:t>DANGER equates to extremely flammable, corrosive or toxic; </a:t>
            </a:r>
          </a:p>
          <a:p>
            <a:pPr>
              <a:buFontTx/>
              <a:buChar char="•"/>
            </a:pPr>
            <a:r>
              <a:rPr lang="en-US" altLang="zh-CN">
                <a:ea typeface="宋体" panose="02010600030101010101" pitchFamily="2" charset="-122"/>
              </a:rPr>
              <a:t>WARNING indicates that the material is moderately hazardous; and </a:t>
            </a:r>
          </a:p>
          <a:p>
            <a:pPr>
              <a:buFontTx/>
              <a:buChar char="•"/>
            </a:pPr>
            <a:r>
              <a:rPr lang="en-US" altLang="zh-CN">
                <a:ea typeface="宋体" panose="02010600030101010101" pitchFamily="2" charset="-122"/>
              </a:rPr>
              <a:t>CAUTION signals a less hazardous product. Select products that contain no warnings or which merely CAUTION consumers. </a:t>
            </a:r>
          </a:p>
          <a:p>
            <a:pPr>
              <a:buFontTx/>
              <a:buChar char="•"/>
            </a:pPr>
            <a:r>
              <a:rPr lang="en-US" altLang="zh-CN">
                <a:ea typeface="宋体" panose="02010600030101010101" pitchFamily="2" charset="-122"/>
              </a:rPr>
              <a:t>Be wary of unqualified general claims of environmental benefit, </a:t>
            </a:r>
            <a:r>
              <a:rPr lang="en-US" altLang="zh-CN" i="1">
                <a:ea typeface="宋体" panose="02010600030101010101" pitchFamily="2" charset="-122"/>
              </a:rPr>
              <a:t>e.g., “</a:t>
            </a:r>
            <a:r>
              <a:rPr lang="en-US" altLang="zh-CN">
                <a:ea typeface="宋体" panose="02010600030101010101" pitchFamily="2" charset="-122"/>
              </a:rPr>
              <a:t>environmentally friendly” or “biodegradeable.” Instead, look for independent certification that the product is less harmful such as Green Seal or EPA’s Design for the Environment.</a:t>
            </a:r>
          </a:p>
          <a:p>
            <a:pPr>
              <a:buFontTx/>
              <a:buChar char="•"/>
            </a:pPr>
            <a:r>
              <a:rPr lang="en-US" altLang="zh-CN">
                <a:ea typeface="宋体" panose="02010600030101010101" pitchFamily="2" charset="-122"/>
              </a:rPr>
              <a:t>For additional information about environmentally responsible products, contact Green Seal. Green Seal is an independent, nonprofit organization that sets environmental standards for consumer goods.  Products that meet their criteria are awarded a “Green Seal of Approval.”  You may search Green Seal’s database of Green Seal-certified, environmentally responsible products at </a:t>
            </a:r>
            <a:r>
              <a:rPr lang="en-US" altLang="zh-CN" b="1">
                <a:ea typeface="宋体" panose="02010600030101010101" pitchFamily="2" charset="-122"/>
              </a:rPr>
              <a:t>www.greenseal.org </a:t>
            </a:r>
            <a:r>
              <a:rPr lang="en-US" altLang="zh-CN">
                <a:ea typeface="宋体" panose="02010600030101010101" pitchFamily="2" charset="-122"/>
              </a:rPr>
              <a:t>or call (202) 588-8400.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43.xml"/><Relationship Id="rId2" Type="http://schemas.openxmlformats.org/officeDocument/2006/relationships/notesSlide" Target="../notesSlides/notesSlide66.xml"/><Relationship Id="rId3" Type="http://schemas.openxmlformats.org/officeDocument/2006/relationships/image" Target="../media/image277.png"/><Relationship Id="rId4" Type="http://schemas.openxmlformats.org/officeDocument/2006/relationships/image" Target="../media/image278.jpeg"/></Relationships>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6">
            <a:extLst>
              <a:ext uri="{FF2B5EF4-FFF2-40B4-BE49-F238E27FC236}">
                <a16:creationId xmlns:a16="http://schemas.microsoft.com/office/drawing/2014/main" id="{96F3E0C6-BC90-677B-ED9F-88745B7D168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www.dnr.maryland.gov/boating</a:t>
            </a:r>
          </a:p>
        </p:txBody>
      </p:sp>
      <p:sp>
        <p:nvSpPr>
          <p:cNvPr id="13314" name="Rectangle 2">
            <a:extLst>
              <a:ext uri="{FF2B5EF4-FFF2-40B4-BE49-F238E27FC236}">
                <a16:creationId xmlns:a16="http://schemas.microsoft.com/office/drawing/2014/main" id="{2E3EFB98-E3F1-5C64-89A5-C7BB53011971}"/>
              </a:ext>
            </a:extLst>
          </p:cNvPr>
          <p:cNvSpPr>
            <a:spLocks noGrp="1" noChangeArrowheads="1"/>
          </p:cNvSpPr>
          <p:nvPr>
            <p:ph type="title"/>
          </p:nvPr>
        </p:nvSpPr>
        <p:spPr/>
        <p:txBody>
          <a:bodyPr/>
          <a:lstStyle/>
          <a:p>
            <a:r>
              <a:rPr lang="en-US" altLang="zh-CN" sz="4000">
                <a:ea typeface="宋体" panose="02010600030101010101" pitchFamily="2" charset="-122"/>
              </a:rPr>
              <a:t>Vessel Cleaning: </a:t>
            </a:r>
            <a:br>
              <a:rPr lang="en-US" altLang="zh-CN" sz="4000">
                <a:ea typeface="宋体" panose="02010600030101010101" pitchFamily="2" charset="-122"/>
              </a:rPr>
            </a:br>
            <a:r>
              <a:rPr lang="en-US" altLang="zh-CN" sz="4000">
                <a:ea typeface="宋体" panose="02010600030101010101" pitchFamily="2" charset="-122"/>
              </a:rPr>
              <a:t>Read Product Labels!</a:t>
            </a:r>
          </a:p>
        </p:txBody>
      </p:sp>
      <p:sp>
        <p:nvSpPr>
          <p:cNvPr id="13315" name="Rectangle 3">
            <a:extLst>
              <a:ext uri="{FF2B5EF4-FFF2-40B4-BE49-F238E27FC236}">
                <a16:creationId xmlns:a16="http://schemas.microsoft.com/office/drawing/2014/main" id="{ACC9A572-ECF3-3A6F-5A82-A828AFD77A3E}"/>
              </a:ext>
            </a:extLst>
          </p:cNvPr>
          <p:cNvSpPr>
            <a:spLocks noGrp="1" noChangeArrowheads="1"/>
          </p:cNvSpPr>
          <p:nvPr>
            <p:ph type="body" sz="half" idx="1"/>
          </p:nvPr>
        </p:nvSpPr>
        <p:spPr>
          <a:xfrm>
            <a:off x="457200" y="1600200"/>
            <a:ext cx="5715000" cy="4495800"/>
          </a:xfrm>
        </p:spPr>
        <p:txBody>
          <a:bodyPr/>
          <a:lstStyle/>
          <a:p>
            <a:r>
              <a:rPr lang="en-US" altLang="zh-CN" sz="3000">
                <a:ea typeface="宋体" panose="02010600030101010101" pitchFamily="2" charset="-122"/>
              </a:rPr>
              <a:t>Read product labels.</a:t>
            </a:r>
          </a:p>
          <a:p>
            <a:r>
              <a:rPr lang="en-US" altLang="zh-CN" sz="3000">
                <a:ea typeface="宋体" panose="02010600030101010101" pitchFamily="2" charset="-122"/>
              </a:rPr>
              <a:t>Don’t believe general “environmental” claims.</a:t>
            </a:r>
          </a:p>
          <a:p>
            <a:r>
              <a:rPr lang="en-US" altLang="zh-CN" sz="3000">
                <a:ea typeface="宋体" panose="02010600030101010101" pitchFamily="2" charset="-122"/>
              </a:rPr>
              <a:t>Look for independent certifications such as “Green Seal” or EPA “Design for the Environment.”</a:t>
            </a:r>
            <a:endParaRPr lang="en-US" altLang="zh-CN" sz="3100" u="sng">
              <a:ea typeface="宋体" panose="02010600030101010101" pitchFamily="2" charset="-122"/>
            </a:endParaRPr>
          </a:p>
        </p:txBody>
      </p:sp>
      <p:pic>
        <p:nvPicPr>
          <p:cNvPr id="13316" name="Picture 4">
            <a:extLst>
              <a:ext uri="{FF2B5EF4-FFF2-40B4-BE49-F238E27FC236}">
                <a16:creationId xmlns:a16="http://schemas.microsoft.com/office/drawing/2014/main" id="{3B993931-A112-583F-04CC-7BF357321DB2}"/>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953250" y="4038600"/>
            <a:ext cx="2190750" cy="1897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8" name="Picture 6">
            <a:extLst>
              <a:ext uri="{FF2B5EF4-FFF2-40B4-BE49-F238E27FC236}">
                <a16:creationId xmlns:a16="http://schemas.microsoft.com/office/drawing/2014/main" id="{3FAB3F50-E5B4-CE4B-7220-231EB97EA832}"/>
              </a:ext>
            </a:extLst>
          </p:cNvPr>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400800" y="1828800"/>
            <a:ext cx="2044700" cy="152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